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7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0" r:id="rId5"/>
    <p:sldMasterId id="2147483688" r:id="rId6"/>
    <p:sldMasterId id="2147483696" r:id="rId7"/>
    <p:sldMasterId id="2147483724" r:id="rId8"/>
    <p:sldMasterId id="2147483732" r:id="rId9"/>
    <p:sldMasterId id="2147483740" r:id="rId10"/>
    <p:sldMasterId id="2147483716" r:id="rId11"/>
    <p:sldMasterId id="2147483751" r:id="rId12"/>
    <p:sldMasterId id="2147483764" r:id="rId13"/>
    <p:sldMasterId id="2147483770" r:id="rId14"/>
    <p:sldMasterId id="2147483780" r:id="rId15"/>
    <p:sldMasterId id="2147483792" r:id="rId16"/>
    <p:sldMasterId id="2147483809" r:id="rId17"/>
    <p:sldMasterId id="2147483820" r:id="rId18"/>
    <p:sldMasterId id="2147483826" r:id="rId19"/>
    <p:sldMasterId id="2147483834" r:id="rId20"/>
    <p:sldMasterId id="2147483841" r:id="rId21"/>
  </p:sldMasterIdLst>
  <p:notesMasterIdLst>
    <p:notesMasterId r:id="rId42"/>
  </p:notesMasterIdLst>
  <p:handoutMasterIdLst>
    <p:handoutMasterId r:id="rId43"/>
  </p:handoutMasterIdLst>
  <p:sldIdLst>
    <p:sldId id="365" r:id="rId22"/>
    <p:sldId id="1116" r:id="rId23"/>
    <p:sldId id="1156" r:id="rId24"/>
    <p:sldId id="1151" r:id="rId25"/>
    <p:sldId id="1152" r:id="rId26"/>
    <p:sldId id="1159" r:id="rId27"/>
    <p:sldId id="1150" r:id="rId28"/>
    <p:sldId id="1149" r:id="rId29"/>
    <p:sldId id="1143" r:id="rId30"/>
    <p:sldId id="1144" r:id="rId31"/>
    <p:sldId id="1145" r:id="rId32"/>
    <p:sldId id="1147" r:id="rId33"/>
    <p:sldId id="1146" r:id="rId34"/>
    <p:sldId id="1153" r:id="rId35"/>
    <p:sldId id="1155" r:id="rId36"/>
    <p:sldId id="1154" r:id="rId37"/>
    <p:sldId id="1158" r:id="rId38"/>
    <p:sldId id="1157" r:id="rId39"/>
    <p:sldId id="927" r:id="rId40"/>
    <p:sldId id="1148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73737"/>
    <a:srgbClr val="08A46F"/>
    <a:srgbClr val="0F6B74"/>
    <a:srgbClr val="375C82"/>
    <a:srgbClr val="E6E6E6"/>
    <a:srgbClr val="ABC7E3"/>
    <a:srgbClr val="EBEBEB"/>
    <a:srgbClr val="D2C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412" autoAdjust="0"/>
  </p:normalViewPr>
  <p:slideViewPr>
    <p:cSldViewPr>
      <p:cViewPr varScale="1">
        <p:scale>
          <a:sx n="73" d="100"/>
          <a:sy n="73" d="100"/>
        </p:scale>
        <p:origin x="1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264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46CF-FA7F-43FF-B96A-0188E3787AE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9283-081D-46A7-83BC-F1214701E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F084-284F-4DC9-AC33-753D0ECCD108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D2259-9E63-4F97-BFD0-130B58ACB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44E5-3351-48B9-8AB4-C007429BEA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2259-9E63-4F97-BFD0-130B58ACB7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609F-B33B-473F-8636-762AE9C26B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71A9C-7555-48EC-9E02-C981B7C19F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24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F8014CA-F4ED-4416-BCC1-F4C0100CAAFD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90799A2-054B-4816-A36A-087ED2766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332786A-30BE-428C-91EF-A109DA6C41D8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FECB853-A464-43C0-B723-32C6940BF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DCAE122-D423-4CB2-8D9D-C7DDE367C5F2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F9BE38B-A799-42A3-AE36-889BB153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CA7D02F-B2F3-4385-BE11-77B7CCC65C7E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62A390E-B68A-40E8-9C7A-2588B402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66EE14B-8C9B-41E9-B341-1356DDA07E99}" type="datetimeFigureOut">
              <a:rPr lang="en-US"/>
              <a:pPr>
                <a:defRPr/>
              </a:pPr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3AB79D1-38B9-4EE8-9D41-D39DD69B3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A2E8800-8EFE-43D5-935C-4A4631F9B100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8C91EA5-57C2-4660-9692-5D9A758BE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CDDEC0-EB8B-47A4-9679-84A58D2E9995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B609EE6-0469-401A-A0B4-EBED3062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858125" cy="37861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A4F6D50F-6F32-4370-B33B-42EE187E28F2}" type="datetimeFigureOut">
              <a:rPr lang="en-US"/>
              <a:pPr>
                <a:defRPr/>
              </a:pPr>
              <a:t>4/8/2019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8B4BD0F2-F3CE-44A0-AF5D-DADF37344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F7086A55-44DF-46BB-8E6B-AE24100ACCC8}" type="datetimeFigureOut">
              <a:rPr lang="en-US"/>
              <a:pPr>
                <a:defRPr/>
              </a:pPr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0D717BFA-0D15-4BC1-8674-5E57B40C4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24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6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2739"/>
            <a:ext cx="4038600" cy="43834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2739"/>
            <a:ext cx="4038600" cy="43834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2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1985"/>
            <a:ext cx="8321040" cy="3541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819776"/>
            <a:ext cx="832104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3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0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24"/>
            <a:ext cx="7772400" cy="1470025"/>
          </a:xfrm>
        </p:spPr>
        <p:txBody>
          <a:bodyPr/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8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8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579019" y="0"/>
            <a:ext cx="5564981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NoTrees_DarkBlue.jpg"/>
          <p:cNvPicPr>
            <a:picLocks noChangeAspect="1"/>
          </p:cNvPicPr>
          <p:nvPr userDrawn="1"/>
        </p:nvPicPr>
        <p:blipFill rotWithShape="1">
          <a:blip r:embed="rId2" cstate="email"/>
          <a:srcRect r="60000" b="5098"/>
          <a:stretch/>
        </p:blipFill>
        <p:spPr>
          <a:xfrm>
            <a:off x="0" y="0"/>
            <a:ext cx="3657600" cy="6508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71" y="735724"/>
            <a:ext cx="4374603" cy="413056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2669628"/>
            <a:ext cx="2983468" cy="319936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40771" y="5223640"/>
            <a:ext cx="4374603" cy="637411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9166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EC27100-489C-4845-961F-9F3BAE864BD6}" type="datetimeFigureOut">
              <a:rPr lang="en-US"/>
              <a:pPr>
                <a:defRPr/>
              </a:pPr>
              <a:t>4/8/2019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3DC25B2-43EC-415A-934C-380EBEBDB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6D499E5-1809-4438-9E79-C171D11BD114}" type="datetimeFigureOut">
              <a:rPr lang="en-US"/>
              <a:pPr>
                <a:defRPr/>
              </a:pPr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8D29AFA-ECD1-4B44-A96F-2660104C4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858125" cy="37861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2F8D-7CEC-47B4-A5B0-6AA6FEEE4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CC4B-8643-4229-A796-1BE8588AF6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855D-FD30-4582-9E30-27DF15338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8F3E-F487-458A-9CC5-080C4C1DB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16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DS_Bg_Blue_noHea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75707"/>
            <a:ext cx="7555675" cy="1251857"/>
          </a:xfrm>
        </p:spPr>
        <p:txBody>
          <a:bodyPr anchor="t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5048" y="2493818"/>
            <a:ext cx="5533903" cy="40593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0E17FA87-2794-4ABF-8C0A-3AC02B661AD2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56F01140-5A82-4DD0-A4A2-DDEE2847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26FE46D7-3F40-4265-A8F4-DECC07C95995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65229E30-369E-4DA6-AB30-7F21194C6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E5C5847D-7DCF-4D19-85AC-844FE2A1D33E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1BC560C4-738B-4637-B626-482DA2582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D93E40A9-1A78-421D-9C87-D90AE3EA65AC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DEA2DBC1-24DC-4A2C-8A34-229E26D6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295095F9-036F-493C-899F-7E42E453AC0F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57FECC4D-776D-4FB4-B02F-9B2348BBF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0C6E5807-A069-45A9-A4FC-2A0F18D0DF0F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793B324A-6950-4E4D-AB34-41F8D0C03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6146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523E2F6C-417D-48B8-90BD-FB957E8F43BF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3CFBE737-A815-4C37-8F85-191B68B16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00038" y="-246063"/>
            <a:ext cx="9921876" cy="7478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858125" cy="37861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16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2F8D-7CEC-47B4-A5B0-6AA6FEEE4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CC4B-8643-4229-A796-1BE8588AF6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855D-FD30-4582-9E30-27DF15338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8F3E-F487-458A-9CC5-080C4C1DB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19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118.xml"/><Relationship Id="rId9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9" descr="EIS Logo_CMYK_Vertica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62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Trees_DarkBlu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D33D8-0AC4-4FEB-A64E-24F1CA07B372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835A-E7A9-44B4-AADC-FE29EAACE5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Trees_DarkBlue.jpg"/>
          <p:cNvPicPr>
            <a:picLocks noChangeAspect="1"/>
          </p:cNvPicPr>
          <p:nvPr userDrawn="1"/>
        </p:nvPicPr>
        <p:blipFill>
          <a:blip r:embed="rId7" cstate="print"/>
          <a:srcRect b="76318"/>
          <a:stretch>
            <a:fillRect/>
          </a:stretch>
        </p:blipFill>
        <p:spPr>
          <a:xfrm>
            <a:off x="0" y="0"/>
            <a:ext cx="9144000" cy="1624084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210"/>
            <a:ext cx="8229600" cy="43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0016-9088-4E8D-A079-74D8EAD95227}" type="datetimeFigureOut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4/8/2019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8666-A7A7-423F-95E0-3C5A0A057C69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EDS_Header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115B8-D4B9-4B69-AE7A-28ED875559A4}" type="datetimeFigureOut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4/8/2019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F8497-3A35-4FC4-B6CF-A92873D34AF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Trees_DarkBlu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0" y="0"/>
            <a:ext cx="9144000" cy="1624084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210"/>
            <a:ext cx="8229600" cy="43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0016-9088-4E8D-A079-74D8EAD95227}" type="datetimeFigureOut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4/8/2019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8666-A7A7-423F-95E0-3C5A0A057C69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4035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CA10AD-969F-4F37-9C32-F1DA1F4FDBD9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A1CE2B5-5048-44C9-A1D9-E0E74A87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p:transition advClick="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NoTrees_DarkBlu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4B7A9-ED16-4F86-9184-DA0FF37F9B2A}" type="datetimeFigureOut">
              <a:rPr 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4/8/2019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0"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D9EC1-19DB-4A64-B111-A5C0B8D426D4}" type="slidenum">
              <a:rPr 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Trees_DarkBlue.jpg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0" y="0"/>
            <a:ext cx="9144000" cy="1624084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210"/>
            <a:ext cx="8229600" cy="43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3" y="6566033"/>
            <a:ext cx="2117304" cy="23844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13D67"/>
                </a:solidFill>
                <a:ea typeface="ＭＳ Ｐゴシック" charset="-128"/>
              </a:rPr>
              <a:t>|  discovery.ebsco.com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prstClr val="white">
                    <a:lumMod val="50000"/>
                  </a:prstClr>
                </a:solidFill>
                <a:ea typeface="ＭＳ Ｐゴシック" charset="-128"/>
              </a:rPr>
              <a:pPr algn="ctr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ea typeface="ＭＳ Ｐゴシック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753496" y="6699643"/>
            <a:ext cx="5050958" cy="2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4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749" r:id="rId8"/>
    <p:sldLayoutId id="2147483760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5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3" descr="EBSCO Logo_wht_outlines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041154" y="6412812"/>
            <a:ext cx="914400" cy="322259"/>
          </a:xfrm>
          <a:prstGeom prst="rect">
            <a:avLst/>
          </a:prstGeom>
        </p:spPr>
      </p:pic>
      <p:pic>
        <p:nvPicPr>
          <p:cNvPr id="10" name="Picture 9" descr="logo_Plum Analytics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934200" y="6339840"/>
            <a:ext cx="925288" cy="395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rgbClr val="6C215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swiki.ebscohost.com/" TargetMode="External"/><Relationship Id="rId7" Type="http://schemas.openxmlformats.org/officeDocument/2006/relationships/hyperlink" Target="https://www.infotoday.eu/PressRelease/EBSCO-Information-Services-and-GBV-in-Germany-Develop-Partnership-Creating-More-Options-for-Discovery-34682.aspx" TargetMode="External"/><Relationship Id="rId2" Type="http://schemas.openxmlformats.org/officeDocument/2006/relationships/hyperlink" Target="https://cloud.ebsco.com/app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ufind.org/wiki/community:conferences:hacking_vufind_into_german_libraries" TargetMode="External"/><Relationship Id="rId5" Type="http://schemas.openxmlformats.org/officeDocument/2006/relationships/hyperlink" Target="https://allfind.kpfu.ru/" TargetMode="External"/><Relationship Id="rId4" Type="http://schemas.openxmlformats.org/officeDocument/2006/relationships/hyperlink" Target="http://e-catalog.nlb.b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14600"/>
            <a:ext cx="7315200" cy="1905000"/>
          </a:xfrm>
          <a:prstGeom prst="rect">
            <a:avLst/>
          </a:prstGeom>
          <a:solidFill>
            <a:srgbClr val="183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" y="2667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Технология интеграции электронных каталогов библиотек с EBSCO Discovery Service. </a:t>
            </a:r>
            <a:b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Модуль администрирования EBSCO Discovery</a:t>
            </a:r>
            <a:endParaRPr lang="de-DE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Дуглас Хайнц</a:t>
            </a:r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Инженер по дискавери в России и странах СНГ</a:t>
            </a:r>
          </a:p>
          <a:p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dheintz@ebsco.com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6133-4D6A-453E-8484-DC8679A6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BF8C-BFB3-4AB3-8C97-DA4FE225D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9DB22-584F-4BE1-A333-A63CDB0D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61" y="274638"/>
            <a:ext cx="8237439" cy="5789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01948-2C50-4FD2-A896-0A0087533E6A}"/>
              </a:ext>
            </a:extLst>
          </p:cNvPr>
          <p:cNvSpPr/>
          <p:nvPr/>
        </p:nvSpPr>
        <p:spPr>
          <a:xfrm>
            <a:off x="6629400" y="3962400"/>
            <a:ext cx="1066800" cy="22860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104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96690-61E3-418C-BA0A-16530D38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2AD7-B1D9-4739-9765-83C07C46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CCB5F-E5C9-4761-91E4-6907492A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58482" cy="58039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0BC5C0-DDE3-485D-ACB9-EB670879D138}"/>
              </a:ext>
            </a:extLst>
          </p:cNvPr>
          <p:cNvSpPr/>
          <p:nvPr/>
        </p:nvSpPr>
        <p:spPr>
          <a:xfrm>
            <a:off x="1752600" y="3505200"/>
            <a:ext cx="457200" cy="22860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323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DDF8-CD22-41A3-8D1B-89ECC366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7186-4E4A-497F-8B89-3A5F4083D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0667C229-724E-442F-BA84-F5A1C6FA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2" y="533400"/>
            <a:ext cx="8229600" cy="509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080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A6E5-8F9C-4513-B394-CD79795D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7727-EFF6-4AAD-AA1F-E2BD60F0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83094-46A1-4E59-8BFC-452A46CA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62432" cy="5800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3CB19E-694E-4CFF-812F-A3DDAF5C5642}"/>
              </a:ext>
            </a:extLst>
          </p:cNvPr>
          <p:cNvSpPr/>
          <p:nvPr/>
        </p:nvSpPr>
        <p:spPr>
          <a:xfrm>
            <a:off x="1600200" y="1524000"/>
            <a:ext cx="1447800" cy="38100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5003A-C26A-4C0A-8707-1D66BE894456}"/>
              </a:ext>
            </a:extLst>
          </p:cNvPr>
          <p:cNvSpPr/>
          <p:nvPr/>
        </p:nvSpPr>
        <p:spPr>
          <a:xfrm>
            <a:off x="1600200" y="4957120"/>
            <a:ext cx="2057400" cy="37688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06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ED42-1756-4419-A752-A366757E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VuFind</a:t>
            </a:r>
            <a:r>
              <a:rPr lang="en-US" dirty="0"/>
              <a:t> </a:t>
            </a:r>
            <a:r>
              <a:rPr lang="ru-RU" dirty="0"/>
              <a:t>в КФУ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9C05-8297-488D-A311-E74D3A45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AE3D6-63D2-477C-9384-909A0FA0A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5" b="11605"/>
          <a:stretch/>
        </p:blipFill>
        <p:spPr>
          <a:xfrm>
            <a:off x="440783" y="1303638"/>
            <a:ext cx="8262433" cy="48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83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ED42-1756-4419-A752-A366757E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VuFind</a:t>
            </a:r>
            <a:r>
              <a:rPr lang="en-US" dirty="0"/>
              <a:t> </a:t>
            </a:r>
            <a:r>
              <a:rPr lang="ru-RU" dirty="0"/>
              <a:t>в КФУ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9C05-8297-488D-A311-E74D3A45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BA771-8649-4BC4-B940-42360265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8" y="1095061"/>
            <a:ext cx="8612366" cy="50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8928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60CE-9A95-43F4-ADD2-F69BFB18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VuFind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EDS </a:t>
            </a:r>
            <a:r>
              <a:rPr lang="ru-RU" dirty="0"/>
              <a:t>в Германии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0509-CAC3-420C-AE1A-DCC21AC1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78174-5C56-4F00-B2EB-0CC04D2F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6" y="1308301"/>
            <a:ext cx="8291764" cy="48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17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60CE-9A95-43F4-ADD2-F69BFB18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VuFind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EDS </a:t>
            </a:r>
            <a:r>
              <a:rPr lang="ru-RU" dirty="0"/>
              <a:t>в Германии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A5E36-4FCD-41EE-BDA6-8827E30B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3" y="1417638"/>
            <a:ext cx="4681538" cy="47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541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C9E0-0A10-4E04-A327-0C3E4A1A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8EDA-7509-46CE-903A-65D5104DA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E747E-A4B1-4620-A21F-017B5B0A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724517"/>
            <a:ext cx="8310404" cy="48586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0E6BF5-4AA8-48C9-94D6-1BE37A0271AF}"/>
              </a:ext>
            </a:extLst>
          </p:cNvPr>
          <p:cNvCxnSpPr/>
          <p:nvPr/>
        </p:nvCxnSpPr>
        <p:spPr>
          <a:xfrm>
            <a:off x="416799" y="722045"/>
            <a:ext cx="8310402" cy="48586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80E033-3A91-4680-BE44-B49A5184C547}"/>
              </a:ext>
            </a:extLst>
          </p:cNvPr>
          <p:cNvCxnSpPr>
            <a:cxnSpLocks/>
          </p:cNvCxnSpPr>
          <p:nvPr/>
        </p:nvCxnSpPr>
        <p:spPr>
          <a:xfrm flipV="1">
            <a:off x="457198" y="731837"/>
            <a:ext cx="8310404" cy="485135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1767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209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sz="5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Благодарю вас</a:t>
            </a:r>
          </a:p>
          <a:p>
            <a:pPr algn="ctr" eaLnBrk="0" hangingPunct="0">
              <a:defRPr/>
            </a:pPr>
            <a:r>
              <a:rPr lang="ru-RU" sz="5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dheintz@ebsco.com</a:t>
            </a:r>
          </a:p>
        </p:txBody>
      </p:sp>
    </p:spTree>
    <p:extLst>
      <p:ext uri="{BB962C8B-B14F-4D97-AF65-F5344CB8AC3E}">
        <p14:creationId xmlns:p14="http://schemas.microsoft.com/office/powerpoint/2010/main" val="41886276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001000" cy="2057400"/>
          </a:xfrm>
        </p:spPr>
        <p:txBody>
          <a:bodyPr/>
          <a:lstStyle/>
          <a:p>
            <a:r>
              <a:rPr lang="en-US" sz="4400" dirty="0"/>
              <a:t>EDS API</a:t>
            </a:r>
            <a:r>
              <a:rPr lang="ru-RU" sz="4400" dirty="0"/>
              <a:t> и </a:t>
            </a:r>
            <a:r>
              <a:rPr lang="en-US" sz="4400" dirty="0" err="1"/>
              <a:t>VuFind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441292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8C20A4-FC68-4D97-B722-1C66BA1B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</a:t>
            </a:r>
            <a:r>
              <a:rPr lang="ru-RU" dirty="0" err="1"/>
              <a:t>ылки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A6A66-AA74-420D-9B90-32B4F006C3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EBSCO Cloud Store</a:t>
            </a:r>
            <a:br>
              <a:rPr lang="en-US" dirty="0"/>
            </a:br>
            <a:r>
              <a:rPr lang="en-US" sz="2000" dirty="0">
                <a:hlinkClick r:id="rId2"/>
              </a:rPr>
              <a:t>https://cloud.ebsco.com/apps</a:t>
            </a:r>
            <a:endParaRPr lang="en-US" sz="2000" dirty="0"/>
          </a:p>
          <a:p>
            <a:r>
              <a:rPr lang="en-US" dirty="0" err="1"/>
              <a:t>EDSWiki</a:t>
            </a:r>
            <a:endParaRPr lang="en-US" dirty="0"/>
          </a:p>
          <a:p>
            <a:r>
              <a:rPr lang="en-US" sz="2000" dirty="0">
                <a:hlinkClick r:id="rId3"/>
              </a:rPr>
              <a:t>http://edswiki.ebscohost.com/</a:t>
            </a:r>
            <a:endParaRPr lang="en-US" sz="2000" dirty="0">
              <a:hlinkClick r:id="rId4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6B56D1-FEA1-4A60-A7B0-8CD1456C0D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НББ </a:t>
            </a:r>
            <a:r>
              <a:rPr lang="en-US" dirty="0" err="1"/>
              <a:t>VuFind</a:t>
            </a:r>
            <a:br>
              <a:rPr lang="ru-RU" dirty="0"/>
            </a:br>
            <a:r>
              <a:rPr lang="en-US" dirty="0">
                <a:hlinkClick r:id="rId4"/>
              </a:rPr>
              <a:t>http://e-catalog.nlb.by/</a:t>
            </a:r>
            <a:r>
              <a:rPr lang="en-US" dirty="0"/>
              <a:t> </a:t>
            </a:r>
          </a:p>
          <a:p>
            <a:r>
              <a:rPr lang="ru-RU" dirty="0"/>
              <a:t>КФУ </a:t>
            </a:r>
            <a:r>
              <a:rPr lang="en-US" dirty="0" err="1"/>
              <a:t>VuFind</a:t>
            </a:r>
            <a:br>
              <a:rPr lang="ru-RU" dirty="0"/>
            </a:br>
            <a:r>
              <a:rPr lang="en-US" dirty="0">
                <a:hlinkClick r:id="rId5"/>
              </a:rPr>
              <a:t>https://allfind.kpfu.ru/</a:t>
            </a:r>
            <a:endParaRPr lang="ru-RU" dirty="0"/>
          </a:p>
          <a:p>
            <a:r>
              <a:rPr lang="en-US" dirty="0" err="1"/>
              <a:t>VuFind</a:t>
            </a:r>
            <a:r>
              <a:rPr lang="en-US" dirty="0"/>
              <a:t> </a:t>
            </a:r>
            <a:r>
              <a:rPr lang="ru-RU" dirty="0"/>
              <a:t>в Германии</a:t>
            </a:r>
            <a:br>
              <a:rPr lang="ru-RU" dirty="0"/>
            </a:br>
            <a:r>
              <a:rPr lang="en-US" sz="1200" dirty="0">
                <a:hlinkClick r:id="rId6"/>
              </a:rPr>
              <a:t>https://vufind.org/wiki/community:conferences:hacking_vufind_into_german_libraries</a:t>
            </a:r>
            <a:br>
              <a:rPr lang="ru-RU" sz="1200" dirty="0"/>
            </a:br>
            <a:r>
              <a:rPr lang="en-US" sz="1200" dirty="0">
                <a:hlinkClick r:id="rId7"/>
              </a:rPr>
              <a:t>https://www.infotoday.eu/PressRelease/EBSCO-Information-Services-and-GBV-in-Germany-Develop-Partnership-Creating-More-Options-for-Discovery-34682.aspx</a:t>
            </a:r>
            <a:br>
              <a:rPr lang="ru-RU" sz="1200" dirty="0"/>
            </a:b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108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BC40-2A69-48EB-92AA-00D91AE0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F79F8-945E-4DFA-973F-06D150B5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BA260-C4A9-4F83-A6E3-B34C8564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8" y="609601"/>
            <a:ext cx="821106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88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952F-34C5-491E-BD08-624E9E59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BC087-184B-4EAC-9D11-B2C3C106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AFAD2-6FC7-4EDC-B91D-1BA7C2004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84" y="274638"/>
            <a:ext cx="8262432" cy="5800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FE82E1-16C9-46CB-920E-10E770DD9118}"/>
              </a:ext>
            </a:extLst>
          </p:cNvPr>
          <p:cNvSpPr/>
          <p:nvPr/>
        </p:nvSpPr>
        <p:spPr>
          <a:xfrm>
            <a:off x="5791200" y="3072714"/>
            <a:ext cx="1828800" cy="1423086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89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7B60-6567-46D0-89BE-9A227089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88E2-A889-4FCE-A387-63083066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55C1E-514C-4D4F-9081-B6929EF5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2" y="274638"/>
            <a:ext cx="8262433" cy="58004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86787-D2FA-4639-9BD9-E41C991874AF}"/>
              </a:ext>
            </a:extLst>
          </p:cNvPr>
          <p:cNvSpPr/>
          <p:nvPr/>
        </p:nvSpPr>
        <p:spPr>
          <a:xfrm>
            <a:off x="2438400" y="1600200"/>
            <a:ext cx="5410200" cy="106680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E1671-8B86-4C6C-804B-D8B38600FBE2}"/>
              </a:ext>
            </a:extLst>
          </p:cNvPr>
          <p:cNvSpPr txBox="1"/>
          <p:nvPr/>
        </p:nvSpPr>
        <p:spPr>
          <a:xfrm>
            <a:off x="533400" y="2971800"/>
            <a:ext cx="4343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Модуль </a:t>
            </a:r>
            <a:r>
              <a:rPr lang="en-US" dirty="0"/>
              <a:t>EDS </a:t>
            </a:r>
            <a:r>
              <a:rPr lang="ru-RU" dirty="0"/>
              <a:t>установлен по умолчанию с </a:t>
            </a:r>
            <a:r>
              <a:rPr lang="en-US" dirty="0" err="1"/>
              <a:t>VuFind</a:t>
            </a:r>
            <a:r>
              <a:rPr lang="en-US" dirty="0"/>
              <a:t> </a:t>
            </a:r>
            <a:r>
              <a:rPr lang="ru-RU" dirty="0"/>
              <a:t>версии </a:t>
            </a:r>
            <a:r>
              <a:rPr lang="en-US" dirty="0"/>
              <a:t>2.4</a:t>
            </a:r>
          </a:p>
        </p:txBody>
      </p:sp>
    </p:spTree>
    <p:extLst>
      <p:ext uri="{BB962C8B-B14F-4D97-AF65-F5344CB8AC3E}">
        <p14:creationId xmlns:p14="http://schemas.microsoft.com/office/powerpoint/2010/main" val="4967579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7B60-6567-46D0-89BE-9A227089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88E2-A889-4FCE-A387-63083066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76E17-7DF4-4DAD-831A-5FEC18A4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14" y="1252257"/>
            <a:ext cx="8413187" cy="4005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0056F-FBF4-491B-909D-25941AB08A3D}"/>
              </a:ext>
            </a:extLst>
          </p:cNvPr>
          <p:cNvSpPr txBox="1"/>
          <p:nvPr/>
        </p:nvSpPr>
        <p:spPr>
          <a:xfrm>
            <a:off x="2057400" y="5045650"/>
            <a:ext cx="4343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Профиль на API не синхронизируется с обычным профилем автоматически!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307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DDF8-CD22-41A3-8D1B-89ECC366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7186-4E4A-497F-8B89-3A5F4083D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image001">
            <a:extLst>
              <a:ext uri="{FF2B5EF4-FFF2-40B4-BE49-F238E27FC236}">
                <a16:creationId xmlns:a16="http://schemas.microsoft.com/office/drawing/2014/main" id="{0667C229-724E-442F-BA84-F5A1C6FA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2" y="533400"/>
            <a:ext cx="8229600" cy="509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225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001000" cy="2057400"/>
          </a:xfrm>
        </p:spPr>
        <p:txBody>
          <a:bodyPr/>
          <a:lstStyle/>
          <a:p>
            <a:r>
              <a:rPr lang="ru-RU" sz="4400" dirty="0"/>
              <a:t>Реализация в НББ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6165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ABD8-B459-4E0F-A8F6-50BDDFB9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DB4C-325F-449E-AE9D-3BEB4E64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A7DAB-83ED-44F4-86F0-2ACF18D9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163"/>
            <a:ext cx="8229600" cy="578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58A9FE-9D14-46FA-AD10-10ADC6C6A986}"/>
              </a:ext>
            </a:extLst>
          </p:cNvPr>
          <p:cNvSpPr txBox="1"/>
          <p:nvPr/>
        </p:nvSpPr>
        <p:spPr>
          <a:xfrm>
            <a:off x="438665" y="3244334"/>
            <a:ext cx="22412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лазерное спекание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0772F-C9D0-430D-8157-873930839117}"/>
              </a:ext>
            </a:extLst>
          </p:cNvPr>
          <p:cNvSpPr txBox="1"/>
          <p:nvPr/>
        </p:nvSpPr>
        <p:spPr>
          <a:xfrm>
            <a:off x="762000" y="2913082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laser sintering</a:t>
            </a:r>
          </a:p>
        </p:txBody>
      </p:sp>
    </p:spTree>
    <p:extLst>
      <p:ext uri="{BB962C8B-B14F-4D97-AF65-F5344CB8AC3E}">
        <p14:creationId xmlns:p14="http://schemas.microsoft.com/office/powerpoint/2010/main" val="414567860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a69aa761e9f4df3cf64bcbb0e61c387570fbac"/>
</p:tagLst>
</file>

<file path=ppt/theme/theme1.xml><?xml version="1.0" encoding="utf-8"?>
<a:theme xmlns:a="http://schemas.openxmlformats.org/drawingml/2006/main" name="EBSCO Title Slid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4CD4A0"/>
      </a:accent5>
      <a:accent6>
        <a:srgbClr val="5E7778"/>
      </a:accent6>
      <a:hlink>
        <a:srgbClr val="0000FF"/>
      </a:hlink>
      <a:folHlink>
        <a:srgbClr val="800080"/>
      </a:folHlink>
    </a:clrScheme>
    <a:fontScheme name="ED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22C87D"/>
      </a:accent5>
      <a:accent6>
        <a:srgbClr val="5E7778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3_EDS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22C87D"/>
      </a:accent5>
      <a:accent6>
        <a:srgbClr val="5E7778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4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22C87D"/>
      </a:accent5>
      <a:accent6>
        <a:srgbClr val="5E7778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8_Custom Design">
  <a:themeElements>
    <a:clrScheme name="ED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3D67"/>
      </a:accent1>
      <a:accent2>
        <a:srgbClr val="101B2E"/>
      </a:accent2>
      <a:accent3>
        <a:srgbClr val="139274"/>
      </a:accent3>
      <a:accent4>
        <a:srgbClr val="177A98"/>
      </a:accent4>
      <a:accent5>
        <a:srgbClr val="E1E6E6"/>
      </a:accent5>
      <a:accent6>
        <a:srgbClr val="383838"/>
      </a:accent6>
      <a:hlink>
        <a:srgbClr val="FFFF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BSCO Blue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Plum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2159"/>
      </a:accent1>
      <a:accent2>
        <a:srgbClr val="7AA540"/>
      </a:accent2>
      <a:accent3>
        <a:srgbClr val="EF6D25"/>
      </a:accent3>
      <a:accent4>
        <a:srgbClr val="838383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E3C59420BB84E82D54660287F7B7C" ma:contentTypeVersion="2" ma:contentTypeDescription="Create a new document." ma:contentTypeScope="" ma:versionID="a3d995919ad9fa62fe84f97b7e764838">
  <xsd:schema xmlns:xsd="http://www.w3.org/2001/XMLSchema" xmlns:p="http://schemas.microsoft.com/office/2006/metadata/properties" xmlns:ns2="2ed4d2bb-6b6f-473c-a5ff-15d0df0a802c" targetNamespace="http://schemas.microsoft.com/office/2006/metadata/properties" ma:root="true" ma:fieldsID="c17272f3651bc59647d5f68e0ae73847" ns2:_="">
    <xsd:import namespace="2ed4d2bb-6b6f-473c-a5ff-15d0df0a802c"/>
    <xsd:element name="properties">
      <xsd:complexType>
        <xsd:sequence>
          <xsd:element name="documentManagement">
            <xsd:complexType>
              <xsd:all>
                <xsd:element ref="ns2:Fol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ed4d2bb-6b6f-473c-a5ff-15d0df0a802c" elementFormDefault="qualified">
    <xsd:import namespace="http://schemas.microsoft.com/office/2006/documentManagement/types"/>
    <xsd:element name="Folder" ma:index="8" nillable="true" ma:displayName="Folder" ma:format="RadioButtons" ma:internalName="Folder">
      <xsd:simpleType>
        <xsd:union memberTypes="dms:Text">
          <xsd:simpleType>
            <xsd:restriction base="dms:Choice">
              <xsd:enumeration value="Archive"/>
              <xsd:enumeration value="Spanish-LA"/>
              <xsd:enumeration value="Temp"/>
              <xsd:enumeration value="Train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older xmlns="2ed4d2bb-6b6f-473c-a5ff-15d0df0a802c">Archive</Fol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8E61B-E475-4AA2-A84A-139CC91310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4d2bb-6b6f-473c-a5ff-15d0df0a802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5821C61-6B8A-490C-97CD-6CFF432BD004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2ed4d2bb-6b6f-473c-a5ff-15d0df0a802c"/>
  </ds:schemaRefs>
</ds:datastoreItem>
</file>

<file path=customXml/itemProps3.xml><?xml version="1.0" encoding="utf-8"?>
<ds:datastoreItem xmlns:ds="http://schemas.openxmlformats.org/officeDocument/2006/customXml" ds:itemID="{3518E175-BB63-48F2-B7FB-461E81F36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15530</TotalTime>
  <Words>91</Words>
  <Application>Microsoft Office PowerPoint</Application>
  <PresentationFormat>On-screen Show (4:3)</PresentationFormat>
  <Paragraphs>26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ＭＳ Ｐゴシック</vt:lpstr>
      <vt:lpstr>Arial</vt:lpstr>
      <vt:lpstr>Arial Narrow</vt:lpstr>
      <vt:lpstr>Calibri</vt:lpstr>
      <vt:lpstr>Georgia</vt:lpstr>
      <vt:lpstr>Times New Roman</vt:lpstr>
      <vt:lpstr>EBSCO Title Slide</vt:lpstr>
      <vt:lpstr>EBSCO Basic Template</vt:lpstr>
      <vt:lpstr>EBSCO Blue Template</vt:lpstr>
      <vt:lpstr>EBSCO Light Blue Template</vt:lpstr>
      <vt:lpstr>1_EBSCO Light Blue Template</vt:lpstr>
      <vt:lpstr>2_EBSCO Light Blue Template</vt:lpstr>
      <vt:lpstr>3_EBSCO Light Blue Template</vt:lpstr>
      <vt:lpstr>1_EBSCO Basic Template</vt:lpstr>
      <vt:lpstr>2_Office Theme</vt:lpstr>
      <vt:lpstr>11_Custom Design</vt:lpstr>
      <vt:lpstr>2_EBSCO Basic Template</vt:lpstr>
      <vt:lpstr>13_Custom Design</vt:lpstr>
      <vt:lpstr>3_EDS_01</vt:lpstr>
      <vt:lpstr>3_EBSCO Basic Template</vt:lpstr>
      <vt:lpstr>16_Custom Design</vt:lpstr>
      <vt:lpstr>4_EBSCO Basic Template</vt:lpstr>
      <vt:lpstr>17_Custom Design</vt:lpstr>
      <vt:lpstr>18_Custom Design</vt:lpstr>
      <vt:lpstr>PowerPoint Presentation</vt:lpstr>
      <vt:lpstr>EDS API и VuFind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Реализация в НББ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VuFind в КФУ</vt:lpstr>
      <vt:lpstr>VuFind в КФУ</vt:lpstr>
      <vt:lpstr>VuFind и EDS в Германии</vt:lpstr>
      <vt:lpstr>VuFind и EDS в Германии</vt:lpstr>
      <vt:lpstr>PowerPoint Presentation</vt:lpstr>
      <vt:lpstr>PowerPoint Presentation</vt:lpstr>
      <vt:lpstr>Ccылки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MHobart</dc:creator>
  <cp:lastModifiedBy>Douglas Heintz</cp:lastModifiedBy>
  <cp:revision>764</cp:revision>
  <dcterms:created xsi:type="dcterms:W3CDTF">2013-10-10T14:22:08Z</dcterms:created>
  <dcterms:modified xsi:type="dcterms:W3CDTF">2019-04-08T08:04:45Z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0x010100C39E3C59420BB84E82D54660287F7B7C</vt:lpwstr>
  </property>
  <property fmtid="{D5CDD505-2E9C-101B-9397-08002B2CF9AE}" pid="3" name="Order">
    <vt:r8>11000</vt:r8>
  </property>
</Properties>
</file>