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9" r:id="rId2"/>
    <p:sldId id="317" r:id="rId3"/>
    <p:sldId id="330" r:id="rId4"/>
    <p:sldId id="312" r:id="rId5"/>
    <p:sldId id="318" r:id="rId6"/>
    <p:sldId id="316" r:id="rId7"/>
    <p:sldId id="326" r:id="rId8"/>
    <p:sldId id="325" r:id="rId9"/>
    <p:sldId id="258" r:id="rId10"/>
    <p:sldId id="263" r:id="rId11"/>
    <p:sldId id="269" r:id="rId12"/>
    <p:sldId id="331" r:id="rId13"/>
    <p:sldId id="279" r:id="rId14"/>
    <p:sldId id="323" r:id="rId15"/>
    <p:sldId id="296" r:id="rId16"/>
    <p:sldId id="281" r:id="rId17"/>
    <p:sldId id="303" r:id="rId18"/>
    <p:sldId id="304" r:id="rId19"/>
    <p:sldId id="328" r:id="rId20"/>
    <p:sldId id="313" r:id="rId2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3861"/>
    <a:srgbClr val="AACFFC"/>
    <a:srgbClr val="1802BE"/>
    <a:srgbClr val="00FFFF"/>
    <a:srgbClr val="FF5050"/>
    <a:srgbClr val="FAF6AC"/>
    <a:srgbClr val="A411AF"/>
    <a:srgbClr val="8B25B9"/>
    <a:srgbClr val="00BCB8"/>
    <a:srgbClr val="A71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4660"/>
  </p:normalViewPr>
  <p:slideViewPr>
    <p:cSldViewPr>
      <p:cViewPr varScale="1">
        <p:scale>
          <a:sx n="145" d="100"/>
          <a:sy n="145" d="100"/>
        </p:scale>
        <p:origin x="312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C8891-572E-418F-ACE1-3B1B3999B415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275FB-3A59-42AC-94CB-B9088C204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0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Наука и образование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3477C-A50F-4B16-9BC7-47C1016794B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9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Библиотеки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3477C-A50F-4B16-9BC7-47C1016794B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9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06BCB-425C-4ACF-BABE-A1459D2090B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CF87A-2717-4701-9388-47FFE857A9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89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78386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pic>
        <p:nvPicPr>
          <p:cNvPr id="19459" name="Picture 3" descr="\\nlb\export\STUFF\SIOIOD\Сто дней  до победы\контент3\1945_02_13\af\u_parlamenta_v_budapeste_1945.5aq921mut9k48808ck8kwccgw.ejcuplo1l0oo0sk8c40s8osc4.th.jpeg"/>
          <p:cNvPicPr>
            <a:picLocks noChangeAspect="1" noChangeArrowheads="1"/>
          </p:cNvPicPr>
          <p:nvPr/>
        </p:nvPicPr>
        <p:blipFill rotWithShape="1">
          <a:blip r:embed="rId3"/>
          <a:srcRect r="2837" b="13151"/>
          <a:stretch/>
        </p:blipFill>
        <p:spPr bwMode="auto">
          <a:xfrm>
            <a:off x="3131840" y="1555824"/>
            <a:ext cx="6012160" cy="3587676"/>
          </a:xfrm>
          <a:prstGeom prst="rect">
            <a:avLst/>
          </a:prstGeom>
          <a:noFill/>
        </p:spPr>
      </p:pic>
      <p:sp>
        <p:nvSpPr>
          <p:cNvPr id="19462" name="AutoShape 6" descr="Ð¡ÑÐµÐ½Ð° Ð¸Ð· ÑÐ¿ÐµÐºÑÐ°ÐºÐ»ÐµÐ¹ Ð¢-ÑÐ° Ð¸Ð¼. Ð¯. ÐÑÐ¿Ð°Ð»Ñ: 'ÐÑÐ¾ ÑÐ¼ÐµÑÑÑÑ Ð¿Ð¾ÑÐ»ÐµÐ´Ð½Ð¸Ð¼' ÐÑÐ°Ð¿Ð¸Ð²Ñ. 1939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/>
          <a:srcRect l="5547" t="18648" r="3864" b="64215"/>
          <a:stretch/>
        </p:blipFill>
        <p:spPr bwMode="auto">
          <a:xfrm>
            <a:off x="3131840" y="0"/>
            <a:ext cx="6015856" cy="1635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372" y="268407"/>
            <a:ext cx="2184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14.02.1945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924247"/>
            <a:ext cx="2520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аператыўнай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зводцы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Саўінфармбюро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паведамляецца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што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гарнізон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нямецкіх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войскаў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Будапешце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цалкам</a:t>
            </a:r>
            <a:r>
              <a:rPr lang="ru-RU" dirty="0">
                <a:solidFill>
                  <a:schemeClr val="bg1"/>
                </a:solidFill>
              </a:rPr>
              <a:t> разгромлены,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палон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здаліся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больш</a:t>
            </a:r>
            <a:r>
              <a:rPr lang="ru-RU" dirty="0">
                <a:solidFill>
                  <a:schemeClr val="bg1"/>
                </a:solidFill>
              </a:rPr>
              <a:t> за 100 тысяч </a:t>
            </a:r>
            <a:r>
              <a:rPr lang="ru-RU" dirty="0" err="1">
                <a:solidFill>
                  <a:schemeClr val="bg1"/>
                </a:solidFill>
              </a:rPr>
              <a:t>салдат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і </a:t>
            </a:r>
            <a:r>
              <a:rPr lang="ru-RU" dirty="0" err="1">
                <a:solidFill>
                  <a:schemeClr val="bg1"/>
                </a:solidFill>
              </a:rPr>
              <a:t>афіцэраў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858">
            <a:off x="4881891" y="2903377"/>
            <a:ext cx="3318203" cy="2408662"/>
          </a:xfrm>
          <a:prstGeom prst="rect">
            <a:avLst/>
          </a:prstGeom>
        </p:spPr>
      </p:pic>
      <p:pic>
        <p:nvPicPr>
          <p:cNvPr id="10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pic>
        <p:nvPicPr>
          <p:cNvPr id="13" name="Рисунок 12"/>
          <p:cNvPicPr/>
          <p:nvPr/>
        </p:nvPicPr>
        <p:blipFill rotWithShape="1">
          <a:blip r:embed="rId4"/>
          <a:srcRect l="3959" t="12880" r="43180" b="52773"/>
          <a:stretch/>
        </p:blipFill>
        <p:spPr bwMode="auto">
          <a:xfrm rot="21092478">
            <a:off x="3193356" y="196729"/>
            <a:ext cx="2843808" cy="158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 rotWithShape="1">
          <a:blip r:embed="rId4"/>
          <a:srcRect l="56161" t="12880" r="3881" b="52773"/>
          <a:stretch/>
        </p:blipFill>
        <p:spPr bwMode="auto">
          <a:xfrm rot="329815">
            <a:off x="5915055" y="-127307"/>
            <a:ext cx="3214924" cy="223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6778" y="757269"/>
            <a:ext cx="2808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Пасля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вызвалення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акупаванай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тэрыторыі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пачалася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праца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па </a:t>
            </a:r>
            <a:r>
              <a:rPr lang="ru-RU" dirty="0" err="1">
                <a:solidFill>
                  <a:schemeClr val="bg1"/>
                </a:solidFill>
              </a:rPr>
              <a:t>аднаўленні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інфраструктуры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прадпрыемстваў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be-BY" dirty="0">
                <a:solidFill>
                  <a:schemeClr val="bg1"/>
                </a:solidFill>
              </a:rPr>
              <a:t>сельскай гаспадаркі</a:t>
            </a:r>
            <a:r>
              <a:rPr lang="be-BY" dirty="0" smtClean="0">
                <a:solidFill>
                  <a:schemeClr val="bg1"/>
                </a:solidFill>
              </a:rPr>
              <a:t>,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навукі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і культуры. 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772">
            <a:off x="3058753" y="-300204"/>
            <a:ext cx="3113014" cy="1989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03">
            <a:off x="3101414" y="1386361"/>
            <a:ext cx="3365587" cy="2427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8"/>
          <a:stretch/>
        </p:blipFill>
        <p:spPr>
          <a:xfrm rot="20981652">
            <a:off x="5836912" y="2112194"/>
            <a:ext cx="3250551" cy="19025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pic>
        <p:nvPicPr>
          <p:cNvPr id="4" name="Picture 2" descr="\\nlb.by\export\DOCUMENTS\dolgy_r_v\My Documents\My Pictures\Рисунок6.png"/>
          <p:cNvPicPr>
            <a:picLocks noChangeAspect="1" noChangeArrowheads="1"/>
          </p:cNvPicPr>
          <p:nvPr/>
        </p:nvPicPr>
        <p:blipFill>
          <a:blip r:embed="rId4"/>
          <a:srcRect l="4129" t="11493" r="4399" b="1563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56000"/>
          <a:stretch>
            <a:fillRect/>
          </a:stretch>
        </p:blipFill>
        <p:spPr bwMode="auto">
          <a:xfrm>
            <a:off x="251520" y="4368483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3" name="TextBox 2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047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 rotWithShape="1">
          <a:blip r:embed="rId2"/>
          <a:srcRect l="5471" t="28027" r="65320" b="19238"/>
          <a:stretch/>
        </p:blipFill>
        <p:spPr bwMode="auto">
          <a:xfrm>
            <a:off x="4087403" y="0"/>
            <a:ext cx="508603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C:\Users\arpuhovich_d_p\Desktop\Презентация 100\P1100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6713">
            <a:off x="6567653" y="938022"/>
            <a:ext cx="3177121" cy="3978260"/>
          </a:xfrm>
          <a:prstGeom prst="rect">
            <a:avLst/>
          </a:prstGeom>
          <a:noFill/>
        </p:spPr>
      </p:pic>
      <p:pic>
        <p:nvPicPr>
          <p:cNvPr id="35845" name="Picture 5" descr="C:\Users\arpuhovich_d_p\Desktop\Презентация 100\W1VXL8C27X1-C0-F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81730">
            <a:off x="3279040" y="1129334"/>
            <a:ext cx="3368081" cy="2214584"/>
          </a:xfrm>
          <a:prstGeom prst="rect">
            <a:avLst/>
          </a:prstGeom>
          <a:noFill/>
        </p:spPr>
      </p:pic>
      <p:pic>
        <p:nvPicPr>
          <p:cNvPr id="14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3" name="Прямоугольник 2"/>
          <p:cNvSpPr/>
          <p:nvPr/>
        </p:nvSpPr>
        <p:spPr>
          <a:xfrm>
            <a:off x="161856" y="876625"/>
            <a:ext cx="3018509" cy="258532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be-BY" dirty="0">
                <a:solidFill>
                  <a:schemeClr val="bg1"/>
                </a:solidFill>
              </a:rPr>
              <a:t>У гэты Дзень </a:t>
            </a:r>
            <a:r>
              <a:rPr lang="be-BY" dirty="0" smtClean="0">
                <a:solidFill>
                  <a:schemeClr val="bg1"/>
                </a:solidFill>
              </a:rPr>
              <a:t>войскі </a:t>
            </a:r>
          </a:p>
          <a:p>
            <a:r>
              <a:rPr lang="be-BY" dirty="0" smtClean="0">
                <a:solidFill>
                  <a:schemeClr val="bg1"/>
                </a:solidFill>
              </a:rPr>
              <a:t>2-га </a:t>
            </a:r>
            <a:r>
              <a:rPr lang="be-BY" dirty="0">
                <a:solidFill>
                  <a:schemeClr val="bg1"/>
                </a:solidFill>
              </a:rPr>
              <a:t>Беларускага фронту вызвалілі горад і ваенна-марскую базу Данцыг (Гданьск</a:t>
            </a:r>
            <a:r>
              <a:rPr lang="be-BY" dirty="0" smtClean="0">
                <a:solidFill>
                  <a:schemeClr val="bg1"/>
                </a:solidFill>
              </a:rPr>
              <a:t>). </a:t>
            </a:r>
            <a:r>
              <a:rPr lang="be-BY" dirty="0">
                <a:solidFill>
                  <a:schemeClr val="bg1"/>
                </a:solidFill>
              </a:rPr>
              <a:t>Аб узяцці гэтага важнага пункта абароны немцаў паведамлена </a:t>
            </a:r>
            <a:endParaRPr lang="be-BY" dirty="0" smtClean="0">
              <a:solidFill>
                <a:schemeClr val="bg1"/>
              </a:solidFill>
            </a:endParaRPr>
          </a:p>
          <a:p>
            <a:r>
              <a:rPr lang="be-BY" dirty="0" smtClean="0">
                <a:solidFill>
                  <a:schemeClr val="bg1"/>
                </a:solidFill>
              </a:rPr>
              <a:t>ў </a:t>
            </a:r>
            <a:r>
              <a:rPr lang="be-BY" dirty="0">
                <a:solidFill>
                  <a:schemeClr val="bg1"/>
                </a:solidFill>
              </a:rPr>
              <a:t>газетах, якія выйшлі </a:t>
            </a:r>
            <a:endParaRPr lang="be-BY" dirty="0" smtClean="0">
              <a:solidFill>
                <a:schemeClr val="bg1"/>
              </a:solidFill>
            </a:endParaRPr>
          </a:p>
          <a:p>
            <a:r>
              <a:rPr lang="be-BY" dirty="0" smtClean="0">
                <a:solidFill>
                  <a:schemeClr val="bg1"/>
                </a:solidFill>
              </a:rPr>
              <a:t>31 </a:t>
            </a:r>
            <a:r>
              <a:rPr lang="be-BY" dirty="0">
                <a:solidFill>
                  <a:schemeClr val="bg1"/>
                </a:solidFill>
              </a:rPr>
              <a:t>сакавіка.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856" y="282239"/>
            <a:ext cx="2854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200" dirty="0" smtClean="0">
                <a:solidFill>
                  <a:schemeClr val="bg1"/>
                </a:solidFill>
              </a:rPr>
              <a:t>30.03.1945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51" t="12199" r="62136" b="28113"/>
          <a:stretch/>
        </p:blipFill>
        <p:spPr>
          <a:xfrm>
            <a:off x="3779912" y="0"/>
            <a:ext cx="5400600" cy="5164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280401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200" dirty="0" smtClean="0">
                <a:solidFill>
                  <a:schemeClr val="bg1"/>
                </a:solidFill>
              </a:rPr>
              <a:t>13.04.1945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868215"/>
            <a:ext cx="35101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Сталіца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Аўстрыі</a:t>
            </a:r>
            <a:r>
              <a:rPr lang="ru-RU" dirty="0">
                <a:solidFill>
                  <a:schemeClr val="bg1"/>
                </a:solidFill>
              </a:rPr>
              <a:t> Вена 13 </a:t>
            </a:r>
            <a:r>
              <a:rPr lang="ru-RU" dirty="0" err="1">
                <a:solidFill>
                  <a:schemeClr val="bg1"/>
                </a:solidFill>
              </a:rPr>
              <a:t>красавіка</a:t>
            </a:r>
            <a:r>
              <a:rPr lang="ru-RU" dirty="0">
                <a:solidFill>
                  <a:schemeClr val="bg1"/>
                </a:solidFill>
              </a:rPr>
              <a:t> была </a:t>
            </a:r>
            <a:r>
              <a:rPr lang="ru-RU" dirty="0" err="1">
                <a:solidFill>
                  <a:schemeClr val="bg1"/>
                </a:solidFill>
              </a:rPr>
              <a:t>вызвалена</a:t>
            </a:r>
            <a:r>
              <a:rPr lang="ru-RU" dirty="0">
                <a:solidFill>
                  <a:schemeClr val="bg1"/>
                </a:solidFill>
              </a:rPr>
              <a:t> ад </a:t>
            </a:r>
            <a:r>
              <a:rPr lang="ru-RU" dirty="0" err="1">
                <a:solidFill>
                  <a:schemeClr val="bg1"/>
                </a:solidFill>
              </a:rPr>
              <a:t>нямецка-фашысцкіх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захопнікаў</a:t>
            </a:r>
            <a:r>
              <a:rPr lang="ru-RU" dirty="0">
                <a:solidFill>
                  <a:schemeClr val="bg1"/>
                </a:solidFill>
              </a:rPr>
              <a:t>. Венская </a:t>
            </a:r>
            <a:r>
              <a:rPr lang="ru-RU" dirty="0" err="1">
                <a:solidFill>
                  <a:schemeClr val="bg1"/>
                </a:solidFill>
              </a:rPr>
              <a:t>наступальная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аперацыя</a:t>
            </a:r>
            <a:r>
              <a:rPr lang="ru-RU" dirty="0">
                <a:solidFill>
                  <a:schemeClr val="bg1"/>
                </a:solidFill>
              </a:rPr>
              <a:t> – </a:t>
            </a:r>
            <a:r>
              <a:rPr lang="ru-RU" dirty="0" err="1">
                <a:solidFill>
                  <a:schemeClr val="bg1"/>
                </a:solidFill>
              </a:rPr>
              <a:t>адна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з </a:t>
            </a:r>
            <a:r>
              <a:rPr lang="ru-RU" dirty="0">
                <a:solidFill>
                  <a:schemeClr val="bg1"/>
                </a:solidFill>
              </a:rPr>
              <a:t>самых </a:t>
            </a:r>
            <a:r>
              <a:rPr lang="ru-RU" dirty="0" err="1">
                <a:solidFill>
                  <a:schemeClr val="bg1"/>
                </a:solidFill>
              </a:rPr>
              <a:t>паспяховых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аперацый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Чырвонай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арміі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 err="1">
                <a:solidFill>
                  <a:schemeClr val="bg1"/>
                </a:solidFill>
              </a:rPr>
              <a:t>завяршальным</a:t>
            </a:r>
            <a:r>
              <a:rPr lang="ru-RU" dirty="0">
                <a:solidFill>
                  <a:schemeClr val="bg1"/>
                </a:solidFill>
              </a:rPr>
              <a:t> этапе </a:t>
            </a:r>
            <a:r>
              <a:rPr lang="ru-RU" dirty="0" err="1">
                <a:solidFill>
                  <a:schemeClr val="bg1"/>
                </a:solidFill>
              </a:rPr>
              <a:t>Вялікай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Айчыннай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вайны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</p:spTree>
    <p:extLst>
      <p:ext uri="{BB962C8B-B14F-4D97-AF65-F5344CB8AC3E}">
        <p14:creationId xmlns:p14="http://schemas.microsoft.com/office/powerpoint/2010/main" val="25716337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arpuhovich_d_p\Desktop\Презентация 100\hitleru_v_berlin.jpg"/>
          <p:cNvPicPr>
            <a:picLocks noChangeAspect="1" noChangeArrowheads="1"/>
          </p:cNvPicPr>
          <p:nvPr/>
        </p:nvPicPr>
        <p:blipFill rotWithShape="1">
          <a:blip r:embed="rId2" cstate="print"/>
          <a:srcRect l="9649" t="1029" r="26666" b="-1029"/>
          <a:stretch/>
        </p:blipFill>
        <p:spPr bwMode="auto">
          <a:xfrm>
            <a:off x="4427984" y="0"/>
            <a:ext cx="4824536" cy="5221432"/>
          </a:xfrm>
          <a:prstGeom prst="rect">
            <a:avLst/>
          </a:prstGeom>
          <a:noFill/>
        </p:spPr>
      </p:pic>
      <p:pic>
        <p:nvPicPr>
          <p:cNvPr id="10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5" name="TextBox 4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753" y="872374"/>
            <a:ext cx="2016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dirty="0">
                <a:solidFill>
                  <a:schemeClr val="bg1"/>
                </a:solidFill>
              </a:rPr>
              <a:t>Войскі 1-га Беларускага фронту магутным артылерыйскім залпам пачалі штурм </a:t>
            </a:r>
            <a:r>
              <a:rPr lang="be-BY" dirty="0" smtClean="0">
                <a:solidFill>
                  <a:schemeClr val="bg1"/>
                </a:solidFill>
              </a:rPr>
              <a:t>рэйхстага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113" y="281913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200" dirty="0" smtClean="0">
                <a:solidFill>
                  <a:schemeClr val="bg1"/>
                </a:solidFill>
              </a:rPr>
              <a:t>30.04.1945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nlb\export\STUFF\SIOIOD\Сто дней  до победы\видеоряд\фото_все_арпухович\waralbum_Арпухович\Знамя Победы над Рейхстагом (менее известный вариант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5574">
            <a:off x="6036729" y="35342"/>
            <a:ext cx="4044793" cy="267651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84223"/>
            <a:ext cx="3528392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e-BY" sz="1800" dirty="0" smtClean="0">
                <a:solidFill>
                  <a:schemeClr val="bg1"/>
                </a:solidFill>
              </a:rPr>
              <a:t>У гэты дзень войскі 1-га </a:t>
            </a:r>
            <a:r>
              <a:rPr lang="be-BY" sz="1800" dirty="0">
                <a:solidFill>
                  <a:schemeClr val="bg1"/>
                </a:solidFill>
              </a:rPr>
              <a:t>Беларускага і 1-га Украінскага франтоў завяршылі ліквідацыю берлінскай групоўкі войскаў праціўніка. Да 15 гадзін гітлераўскі гарнізон Берліна спыніў </a:t>
            </a:r>
            <a:r>
              <a:rPr lang="be-BY" sz="1800" dirty="0" smtClean="0">
                <a:solidFill>
                  <a:schemeClr val="bg1"/>
                </a:solidFill>
              </a:rPr>
              <a:t>супраціў.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0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259">
            <a:off x="3272541" y="49404"/>
            <a:ext cx="3321493" cy="232504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6" cstate="print"/>
          <a:srcRect l="61747" t="22727" r="5360" b="52646"/>
          <a:stretch>
            <a:fillRect/>
          </a:stretch>
        </p:blipFill>
        <p:spPr bwMode="auto">
          <a:xfrm rot="21371537">
            <a:off x="5630564" y="3393548"/>
            <a:ext cx="3453765" cy="206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7"/>
          <a:srcRect l="4269" t="15742" r="38076" b="19678"/>
          <a:stretch>
            <a:fillRect/>
          </a:stretch>
        </p:blipFill>
        <p:spPr bwMode="auto">
          <a:xfrm rot="21183260">
            <a:off x="3429425" y="1615692"/>
            <a:ext cx="4109802" cy="337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759">
            <a:off x="5821584" y="1691928"/>
            <a:ext cx="3384376" cy="25594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267494"/>
            <a:ext cx="2796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200" dirty="0" smtClean="0">
                <a:solidFill>
                  <a:schemeClr val="bg1"/>
                </a:solidFill>
              </a:rPr>
              <a:t>02.05.1945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arpuhovich_d_p\Desktop\Презентация 100\эндэ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0"/>
            <a:ext cx="3506084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339502"/>
            <a:ext cx="3286148" cy="42862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08.05.1945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5726" y="883110"/>
            <a:ext cx="3543296" cy="25860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e-BY" sz="2000" dirty="0" smtClean="0">
                <a:solidFill>
                  <a:schemeClr val="bg1"/>
                </a:solidFill>
              </a:rPr>
              <a:t>      Поўная </a:t>
            </a:r>
            <a:r>
              <a:rPr lang="be-BY" sz="2000" dirty="0">
                <a:solidFill>
                  <a:schemeClr val="bg1"/>
                </a:solidFill>
              </a:rPr>
              <a:t>і </a:t>
            </a:r>
            <a:r>
              <a:rPr lang="be-BY" sz="2000" dirty="0" smtClean="0">
                <a:solidFill>
                  <a:schemeClr val="bg1"/>
                </a:solidFill>
              </a:rPr>
              <a:t>безумоўная</a:t>
            </a:r>
            <a:br>
              <a:rPr lang="be-BY" sz="2000" dirty="0" smtClean="0">
                <a:solidFill>
                  <a:schemeClr val="bg1"/>
                </a:solidFill>
              </a:rPr>
            </a:br>
            <a:r>
              <a:rPr lang="be-BY" sz="2000" dirty="0" smtClean="0">
                <a:solidFill>
                  <a:schemeClr val="bg1"/>
                </a:solidFill>
              </a:rPr>
              <a:t>капітуляцыя Германіі.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2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7" name="TextBox 6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13320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 descr="\\nlb\export\STUFF\SIOIOD\Сто дней  до победы\видеоряд\фото_все_арпухович\znyata.com\Советские бойцы аплодируют своему танцующему товарищу у Бранденбургских ворот в Берлин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1222" y="-1071588"/>
            <a:ext cx="2214546" cy="1708516"/>
          </a:xfrm>
          <a:prstGeom prst="rect">
            <a:avLst/>
          </a:prstGeom>
          <a:noFill/>
        </p:spPr>
      </p:pic>
      <p:pic>
        <p:nvPicPr>
          <p:cNvPr id="13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6" name="TextBox 5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rot="290063">
            <a:off x="6920687" y="-230131"/>
            <a:ext cx="2323196" cy="318791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167">
            <a:off x="4347940" y="2593216"/>
            <a:ext cx="4318230" cy="286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 rot="21094602">
            <a:off x="2864213" y="-43345"/>
            <a:ext cx="4114705" cy="272944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 rot="21336303">
            <a:off x="137644" y="-279953"/>
            <a:ext cx="2569867" cy="369101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rcRect l="2359" t="2424" r="1452"/>
          <a:stretch>
            <a:fillRect/>
          </a:stretch>
        </p:blipFill>
        <p:spPr bwMode="auto">
          <a:xfrm>
            <a:off x="230082" y="2764631"/>
            <a:ext cx="4011882" cy="269619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</p:spTree>
    <p:extLst>
      <p:ext uri="{BB962C8B-B14F-4D97-AF65-F5344CB8AC3E}">
        <p14:creationId xmlns:p14="http://schemas.microsoft.com/office/powerpoint/2010/main" val="24816404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42235" y="30579"/>
            <a:ext cx="3040399" cy="433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13" name="Picture 2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21370432">
            <a:off x="4339456" y="-25631"/>
            <a:ext cx="3007681" cy="433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10376" y="184341"/>
            <a:ext cx="2855335" cy="413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rot="179154">
            <a:off x="6241046" y="127000"/>
            <a:ext cx="276690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450717" y="1329628"/>
            <a:ext cx="275310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207090">
            <a:off x="5342007" y="916416"/>
            <a:ext cx="291180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82016">
            <a:off x="7212053" y="993435"/>
            <a:ext cx="2434817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54277" y="2262413"/>
            <a:ext cx="2882475" cy="364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 rot="161196">
            <a:off x="5173675" y="1752995"/>
            <a:ext cx="2603025" cy="405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 rot="248520">
            <a:off x="6763242" y="1834457"/>
            <a:ext cx="2691000" cy="406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15" name="Picture 2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43299" y="3012062"/>
            <a:ext cx="2767935" cy="290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16" name="Picture 2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06234">
            <a:off x="5277912" y="2726078"/>
            <a:ext cx="2838890" cy="300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203890">
            <a:off x="7132012" y="2712012"/>
            <a:ext cx="2489865" cy="291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455734" y="3588546"/>
            <a:ext cx="2725499" cy="20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pic>
        <p:nvPicPr>
          <p:cNvPr id="8220" name="Picture 2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288057">
            <a:off x="6276478" y="3684590"/>
            <a:ext cx="2877300" cy="220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sx="103000" sy="103000" algn="ctr" rotWithShape="0">
              <a:schemeClr val="tx1">
                <a:alpha val="26000"/>
              </a:scheme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814" y="677057"/>
            <a:ext cx="29330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Мэта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праекта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паказаць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чым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жыла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Беларусь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напярэдадні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Перамогі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 </a:t>
            </a:r>
            <a:r>
              <a:rPr lang="ru-RU" dirty="0" err="1">
                <a:solidFill>
                  <a:schemeClr val="bg1"/>
                </a:solidFill>
              </a:rPr>
              <a:t>таксама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азнаёміць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усіх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зацікаўленых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з </a:t>
            </a:r>
            <a:r>
              <a:rPr lang="ru-RU" dirty="0" err="1">
                <a:solidFill>
                  <a:schemeClr val="bg1"/>
                </a:solidFill>
              </a:rPr>
              <a:t>перыядычнымі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выданнямі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таго</a:t>
            </a:r>
            <a:r>
              <a:rPr lang="ru-RU" dirty="0">
                <a:solidFill>
                  <a:schemeClr val="bg1"/>
                </a:solidFill>
              </a:rPr>
              <a:t> часу, </a:t>
            </a:r>
            <a:r>
              <a:rPr lang="ru-RU" dirty="0" err="1">
                <a:solidFill>
                  <a:schemeClr val="bg1"/>
                </a:solidFill>
              </a:rPr>
              <a:t>якія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захоўваюцца</a:t>
            </a:r>
            <a:r>
              <a:rPr lang="ru-RU" dirty="0">
                <a:solidFill>
                  <a:schemeClr val="bg1"/>
                </a:solidFill>
              </a:rPr>
              <a:t> ў </a:t>
            </a:r>
            <a:r>
              <a:rPr lang="ru-RU" dirty="0" err="1">
                <a:solidFill>
                  <a:schemeClr val="bg1"/>
                </a:solidFill>
              </a:rPr>
              <a:t>фондзе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Нацыянальнай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бібліятэкі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Беларусі</a:t>
            </a:r>
            <a:r>
              <a:rPr lang="ru-RU" dirty="0">
                <a:solidFill>
                  <a:schemeClr val="bg1"/>
                </a:solidFill>
              </a:rPr>
              <a:t> (“</a:t>
            </a:r>
            <a:r>
              <a:rPr lang="ru-RU" dirty="0" err="1">
                <a:solidFill>
                  <a:schemeClr val="bg1"/>
                </a:solidFill>
              </a:rPr>
              <a:t>Савецкая</a:t>
            </a:r>
            <a:r>
              <a:rPr lang="ru-RU" dirty="0">
                <a:solidFill>
                  <a:schemeClr val="bg1"/>
                </a:solidFill>
              </a:rPr>
              <a:t> Беларусь”, “</a:t>
            </a:r>
            <a:r>
              <a:rPr lang="ru-RU" dirty="0" err="1">
                <a:solidFill>
                  <a:schemeClr val="bg1"/>
                </a:solidFill>
              </a:rPr>
              <a:t>Звязда</a:t>
            </a:r>
            <a:r>
              <a:rPr lang="ru-RU" dirty="0">
                <a:solidFill>
                  <a:schemeClr val="bg1"/>
                </a:solidFill>
              </a:rPr>
              <a:t>” і </a:t>
            </a:r>
            <a:r>
              <a:rPr lang="ru-RU" dirty="0" err="1">
                <a:solidFill>
                  <a:schemeClr val="bg1"/>
                </a:solidFill>
              </a:rPr>
              <a:t>іншымі</a:t>
            </a:r>
            <a:r>
              <a:rPr lang="ru-RU" dirty="0">
                <a:solidFill>
                  <a:schemeClr val="bg1"/>
                </a:solidFill>
              </a:rPr>
              <a:t>). </a:t>
            </a:r>
          </a:p>
        </p:txBody>
      </p:sp>
      <p:pic>
        <p:nvPicPr>
          <p:cNvPr id="28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17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</p:spTree>
    <p:extLst>
      <p:ext uri="{BB962C8B-B14F-4D97-AF65-F5344CB8AC3E}">
        <p14:creationId xmlns:p14="http://schemas.microsoft.com/office/powerpoint/2010/main" val="8875705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3"/>
          <a:srcRect l="25815" t="11449" r="1456" b="8043"/>
          <a:stretch/>
        </p:blipFill>
        <p:spPr bwMode="auto">
          <a:xfrm>
            <a:off x="3707904" y="0"/>
            <a:ext cx="547260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339502"/>
            <a:ext cx="35931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400" b="1" dirty="0" smtClean="0">
                <a:solidFill>
                  <a:schemeClr val="bg1"/>
                </a:solidFill>
                <a:latin typeface="Circe ExtraBold" pitchFamily="34" charset="-52"/>
              </a:rPr>
              <a:t>Матэрыялы праекту </a:t>
            </a:r>
          </a:p>
          <a:p>
            <a:r>
              <a:rPr lang="be-BY" sz="2400" b="1" dirty="0" smtClean="0">
                <a:solidFill>
                  <a:schemeClr val="bg1"/>
                </a:solidFill>
                <a:latin typeface="Circe ExtraBold" pitchFamily="34" charset="-52"/>
              </a:rPr>
              <a:t>заўсёды даступны на 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Circe ExtraBold" pitchFamily="34" charset="-52"/>
              </a:rPr>
              <a:t>infocenter.nlb.by</a:t>
            </a:r>
            <a:endParaRPr lang="ru-RU" sz="3200" b="1" dirty="0">
              <a:solidFill>
                <a:schemeClr val="bg1"/>
              </a:solidFill>
              <a:latin typeface="Circe ExtraBold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</p:spTree>
    <p:extLst>
      <p:ext uri="{BB962C8B-B14F-4D97-AF65-F5344CB8AC3E}">
        <p14:creationId xmlns:p14="http://schemas.microsoft.com/office/powerpoint/2010/main" val="2024609255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nlb\export\STUFF\OKV\100 дней_Для презентации_Материалы\2_Статистика газетного фонда_Готово\Газеты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6" y="2643758"/>
            <a:ext cx="3454401" cy="220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\\nlb\export\STUFF\OKV\100 дней_Для презентации_Материалы\2_Статистика газетного фонда_Готово\хранилище газеты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42000" y="2643758"/>
            <a:ext cx="3302000" cy="2201334"/>
          </a:xfrm>
          <a:prstGeom prst="rect">
            <a:avLst/>
          </a:prstGeom>
          <a:noFill/>
          <a:ln>
            <a:noFill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654191" y="573228"/>
            <a:ext cx="807768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У</a:t>
            </a:r>
            <a:r>
              <a:rPr lang="be-BY" sz="2800" dirty="0" smtClean="0">
                <a:latin typeface="Circe" pitchFamily="34" charset="-52"/>
                <a:ea typeface="Segoe UI" pitchFamily="34" charset="0"/>
                <a:cs typeface="Segoe UI" pitchFamily="34" charset="0"/>
              </a:rPr>
              <a:t> </a:t>
            </a:r>
            <a: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Нацыянальнай бібліятэцы Беларусі </a:t>
            </a:r>
            <a:r>
              <a:rPr lang="ru-RU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– </a:t>
            </a:r>
            <a: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/>
            </a:r>
            <a:b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</a:br>
            <a: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больш за </a:t>
            </a:r>
            <a:r>
              <a:rPr lang="be-BY" sz="2800" b="1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5,3 тысяч </a:t>
            </a:r>
            <a: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назваў газет.</a:t>
            </a:r>
            <a:b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</a:br>
            <a: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/>
            </a:r>
            <a:b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</a:br>
            <a: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Гэта </a:t>
            </a:r>
            <a:r>
              <a:rPr lang="ru-RU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–</a:t>
            </a:r>
            <a: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 больш за </a:t>
            </a:r>
            <a:r>
              <a:rPr lang="be-BY" sz="2800" b="1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80 тысяч </a:t>
            </a:r>
            <a:r>
              <a:rPr lang="be-BY" sz="2800" dirty="0" smtClean="0">
                <a:solidFill>
                  <a:schemeClr val="bg1"/>
                </a:solidFill>
                <a:latin typeface="Circe" pitchFamily="34" charset="-52"/>
                <a:ea typeface="Segoe UI" pitchFamily="34" charset="0"/>
                <a:cs typeface="Segoe UI" pitchFamily="34" charset="0"/>
              </a:rPr>
              <a:t>падшывак.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irce" pitchFamily="34" charset="-52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51" name="Picture 3" descr="\\nlb\export\STUFF\OKV\100 дней_Для презентации_Материалы\2_Статистика газетного фонда_Готово\Газеты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643758"/>
            <a:ext cx="3438658" cy="21997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7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</p:spTree>
    <p:extLst>
      <p:ext uri="{BB962C8B-B14F-4D97-AF65-F5344CB8AC3E}">
        <p14:creationId xmlns:p14="http://schemas.microsoft.com/office/powerpoint/2010/main" val="38446827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rpuhovich_d_p\Desktop\Новая папка\lodz-ms-03.jpg"/>
          <p:cNvPicPr>
            <a:picLocks noChangeAspect="1" noChangeArrowheads="1"/>
          </p:cNvPicPr>
          <p:nvPr/>
        </p:nvPicPr>
        <p:blipFill>
          <a:blip r:embed="rId2"/>
          <a:srcRect l="27419" r="29032"/>
          <a:stretch>
            <a:fillRect/>
          </a:stretch>
        </p:blipFill>
        <p:spPr bwMode="auto">
          <a:xfrm>
            <a:off x="0" y="0"/>
            <a:ext cx="1928826" cy="5142287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arpuhovich_d_p\Desktop\Новая папка\Советские солдаты со знаменем на крыше Рейхстага [2].jpg"/>
          <p:cNvPicPr>
            <a:picLocks noChangeAspect="1" noChangeArrowheads="1"/>
          </p:cNvPicPr>
          <p:nvPr/>
        </p:nvPicPr>
        <p:blipFill>
          <a:blip r:embed="rId3" cstate="print"/>
          <a:srcRect r="45536"/>
          <a:stretch>
            <a:fillRect/>
          </a:stretch>
        </p:blipFill>
        <p:spPr bwMode="auto">
          <a:xfrm>
            <a:off x="5857884" y="0"/>
            <a:ext cx="2143140" cy="5143500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arpuhovich_d_p\Desktop\Новая папка\Вид с городской ратуши Дрездена на руины города.jpg"/>
          <p:cNvPicPr>
            <a:picLocks noChangeAspect="1" noChangeArrowheads="1"/>
          </p:cNvPicPr>
          <p:nvPr/>
        </p:nvPicPr>
        <p:blipFill>
          <a:blip r:embed="rId4"/>
          <a:srcRect l="43519" r="10647"/>
          <a:stretch>
            <a:fillRect/>
          </a:stretch>
        </p:blipFill>
        <p:spPr bwMode="auto">
          <a:xfrm>
            <a:off x="3000364" y="0"/>
            <a:ext cx="2357454" cy="5143500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arpuhovich_d_p\Desktop\Новая папка\энде.jpg"/>
          <p:cNvPicPr>
            <a:picLocks noChangeAspect="1" noChangeArrowheads="1"/>
          </p:cNvPicPr>
          <p:nvPr/>
        </p:nvPicPr>
        <p:blipFill>
          <a:blip r:embed="rId5"/>
          <a:srcRect r="38978"/>
          <a:stretch>
            <a:fillRect/>
          </a:stretch>
        </p:blipFill>
        <p:spPr bwMode="auto">
          <a:xfrm>
            <a:off x="4429124" y="0"/>
            <a:ext cx="2143140" cy="5143500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arpuhovich_d_p\Desktop\Новая папка\soviet.7wqwykhnjkowo4c8soscgs4w4.ejcuplo1l0oo0sk8c40s8osc4.th.jpg"/>
          <p:cNvPicPr>
            <a:picLocks noChangeAspect="1" noChangeArrowheads="1"/>
          </p:cNvPicPr>
          <p:nvPr/>
        </p:nvPicPr>
        <p:blipFill>
          <a:blip r:embed="rId6"/>
          <a:srcRect l="15959" r="36166"/>
          <a:stretch>
            <a:fillRect/>
          </a:stretch>
        </p:blipFill>
        <p:spPr bwMode="auto">
          <a:xfrm>
            <a:off x="7429520" y="0"/>
            <a:ext cx="1714480" cy="5143500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arpuhovich_d_p\Desktop\Новая папка\62.jpg"/>
          <p:cNvPicPr>
            <a:picLocks noChangeAspect="1" noChangeArrowheads="1"/>
          </p:cNvPicPr>
          <p:nvPr/>
        </p:nvPicPr>
        <p:blipFill>
          <a:blip r:embed="rId7"/>
          <a:srcRect l="24200" r="22478"/>
          <a:stretch>
            <a:fillRect/>
          </a:stretch>
        </p:blipFill>
        <p:spPr bwMode="auto">
          <a:xfrm>
            <a:off x="1428728" y="0"/>
            <a:ext cx="2214578" cy="5143500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56000"/>
          <a:stretch>
            <a:fillRect/>
          </a:stretch>
        </p:blipFill>
        <p:spPr bwMode="auto">
          <a:xfrm>
            <a:off x="0" y="4378238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pic>
        <p:nvPicPr>
          <p:cNvPr id="1028" name="Picture 4" descr="\\nlb\export\STUFF\OKV\Буфер обмена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289" y="0"/>
            <a:ext cx="4493831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36" y="267494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200" dirty="0" smtClean="0">
                <a:solidFill>
                  <a:schemeClr val="bg1"/>
                </a:solidFill>
              </a:rPr>
              <a:t>30.01.1945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36" y="852269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 30 </a:t>
            </a:r>
            <a:r>
              <a:rPr lang="ru-RU" dirty="0" err="1">
                <a:solidFill>
                  <a:schemeClr val="bg1"/>
                </a:solidFill>
              </a:rPr>
              <a:t>студзеня</a:t>
            </a:r>
            <a:r>
              <a:rPr lang="ru-RU" dirty="0">
                <a:solidFill>
                  <a:schemeClr val="bg1"/>
                </a:solidFill>
              </a:rPr>
              <a:t> па 9 мая 2020 года </a:t>
            </a:r>
            <a:r>
              <a:rPr lang="ru-RU" dirty="0" err="1" smtClean="0">
                <a:solidFill>
                  <a:schemeClr val="bg1"/>
                </a:solidFill>
              </a:rPr>
              <a:t>штодзённа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err="1">
                <a:solidFill>
                  <a:schemeClr val="bg1"/>
                </a:solidFill>
              </a:rPr>
              <a:t>партале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Нацыянальнай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бібліятэкі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публік</a:t>
            </a:r>
            <a:r>
              <a:rPr lang="be-BY" dirty="0">
                <a:solidFill>
                  <a:schemeClr val="bg1"/>
                </a:solidFill>
              </a:rPr>
              <a:t>ую</a:t>
            </a:r>
            <a:r>
              <a:rPr lang="ru-RU" dirty="0" err="1">
                <a:solidFill>
                  <a:schemeClr val="bg1"/>
                </a:solidFill>
              </a:rPr>
              <a:t>цца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матэрыялы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адлюстроўваюць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хроніку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і </a:t>
            </a:r>
            <a:r>
              <a:rPr lang="ru-RU" dirty="0" err="1">
                <a:solidFill>
                  <a:schemeClr val="bg1"/>
                </a:solidFill>
              </a:rPr>
              <a:t>падзей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smtClean="0">
                <a:solidFill>
                  <a:schemeClr val="bg1"/>
                </a:solidFill>
              </a:rPr>
              <a:t>газетных </a:t>
            </a:r>
            <a:r>
              <a:rPr lang="ru-RU" dirty="0" err="1" smtClean="0">
                <a:solidFill>
                  <a:schemeClr val="bg1"/>
                </a:solidFill>
              </a:rPr>
              <a:t>публікацый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1945 </a:t>
            </a:r>
            <a:r>
              <a:rPr lang="ru-RU" dirty="0">
                <a:solidFill>
                  <a:schemeClr val="bg1"/>
                </a:solidFill>
              </a:rPr>
              <a:t>года. </a:t>
            </a:r>
          </a:p>
        </p:txBody>
      </p:sp>
    </p:spTree>
    <p:extLst>
      <p:ext uri="{BB962C8B-B14F-4D97-AF65-F5344CB8AC3E}">
        <p14:creationId xmlns:p14="http://schemas.microsoft.com/office/powerpoint/2010/main" val="40488180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0741" y="681285"/>
            <a:ext cx="697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Аператы</a:t>
            </a:r>
            <a:r>
              <a:rPr lang="be-BY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ўныя зводкі Савецкага Інфармбюро</a:t>
            </a:r>
            <a:endParaRPr lang="ru-RU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84860" y="1706880"/>
            <a:ext cx="2100975" cy="192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132036" y="1385271"/>
            <a:ext cx="2675164" cy="221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486025" y="2172961"/>
            <a:ext cx="2060575" cy="196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908549" y="2021154"/>
            <a:ext cx="2548847" cy="2561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</p:spTree>
    <p:extLst>
      <p:ext uri="{BB962C8B-B14F-4D97-AF65-F5344CB8AC3E}">
        <p14:creationId xmlns:p14="http://schemas.microsoft.com/office/powerpoint/2010/main" val="35282635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\\nlb.by\export\DOCUMENTS\dolgy_r_v\My Documents\My Pictures\Рисунок2.png"/>
          <p:cNvPicPr>
            <a:picLocks noChangeAspect="1" noChangeArrowheads="1"/>
          </p:cNvPicPr>
          <p:nvPr/>
        </p:nvPicPr>
        <p:blipFill>
          <a:blip r:embed="rId2"/>
          <a:srcRect l="6613" t="7904" r="9957" b="1064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</p:spTree>
    <p:extLst>
      <p:ext uri="{BB962C8B-B14F-4D97-AF65-F5344CB8AC3E}">
        <p14:creationId xmlns:p14="http://schemas.microsoft.com/office/powerpoint/2010/main" val="1964338556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nlb.by\export\DOCUMENTS\dolgy_r_v\My Documents\My Pictures\Рисунок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269" y="176213"/>
            <a:ext cx="8399463" cy="49672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</p:spTree>
    <p:extLst>
      <p:ext uri="{BB962C8B-B14F-4D97-AF65-F5344CB8AC3E}">
        <p14:creationId xmlns:p14="http://schemas.microsoft.com/office/powerpoint/2010/main" val="16412110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 rotWithShape="1">
          <a:blip r:embed="rId2"/>
          <a:srcRect l="5819" t="12523" r="4294" b="7480"/>
          <a:stretch/>
        </p:blipFill>
        <p:spPr bwMode="auto">
          <a:xfrm>
            <a:off x="2702096" y="0"/>
            <a:ext cx="650100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\\nlb\export\STUFF\SIOIOD\DPA\Обложка 100 дней\Bel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56000"/>
          <a:stretch>
            <a:fillRect/>
          </a:stretch>
        </p:blipFill>
        <p:spPr bwMode="auto">
          <a:xfrm>
            <a:off x="0" y="4357700"/>
            <a:ext cx="2527321" cy="785800"/>
          </a:xfrm>
          <a:prstGeom prst="flowChartInputOutput">
            <a:avLst/>
          </a:prstGeom>
          <a:gradFill>
            <a:gsLst>
              <a:gs pos="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pic>
        <p:nvPicPr>
          <p:cNvPr id="8" name="Picture 2" descr="C:\Users\arpuhovich_d_p\Desktop\Презентация 100\55fa0eaee041300b0a4e2d2bf55bca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83211">
            <a:off x="2267744" y="1812442"/>
            <a:ext cx="4305660" cy="3229244"/>
          </a:xfrm>
          <a:prstGeom prst="rect">
            <a:avLst/>
          </a:prstGeom>
          <a:solidFill>
            <a:srgbClr val="FF5050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5585" y="241144"/>
            <a:ext cx="2571768" cy="64294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04.02.1945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266" name="AutoShape 2" descr="https://www.polkmoskva.ru/upload/medialibrary/55f/55fa0eaee041300b0a4e2d2bf55bca89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68" name="AutoShape 4" descr="https://www.polkmoskva.ru/upload/medialibrary/55f/55fa0eaee041300b0a4e2d2bf55bca89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75" y="844389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гэты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дзень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Ялце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адкрылася</a:t>
            </a:r>
            <a:r>
              <a:rPr lang="ru-RU" dirty="0">
                <a:solidFill>
                  <a:schemeClr val="bg1"/>
                </a:solidFill>
              </a:rPr>
              <a:t> Крымская </a:t>
            </a:r>
            <a:r>
              <a:rPr lang="ru-RU" dirty="0" err="1">
                <a:solidFill>
                  <a:schemeClr val="bg1"/>
                </a:solidFill>
              </a:rPr>
              <a:t>канферэнцыя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кіраўнікоў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урадаў</a:t>
            </a:r>
            <a:r>
              <a:rPr lang="ru-RU" dirty="0">
                <a:solidFill>
                  <a:schemeClr val="bg1"/>
                </a:solidFill>
              </a:rPr>
              <a:t> СССР, ЗША і </a:t>
            </a:r>
            <a:r>
              <a:rPr lang="ru-RU" dirty="0" err="1" smtClean="0">
                <a:solidFill>
                  <a:schemeClr val="bg1"/>
                </a:solidFill>
              </a:rPr>
              <a:t>Вялікабрытаніі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57634"/>
            <a:ext cx="6715140" cy="523220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100 дзён да Вялікай Перамогі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357</Words>
  <Application>Microsoft Office PowerPoint</Application>
  <PresentationFormat>Экран (16:9)</PresentationFormat>
  <Paragraphs>61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Circe</vt:lpstr>
      <vt:lpstr>Circe ExtraBold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04.02.1945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08.05.1945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30.01.1945</dc:title>
  <dc:creator>arpuhovich_d_p</dc:creator>
  <cp:lastModifiedBy>Rudakovskaya Marina V.</cp:lastModifiedBy>
  <cp:revision>146</cp:revision>
  <dcterms:created xsi:type="dcterms:W3CDTF">2020-04-01T06:39:17Z</dcterms:created>
  <dcterms:modified xsi:type="dcterms:W3CDTF">2020-04-14T12:55:08Z</dcterms:modified>
</cp:coreProperties>
</file>