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lb\export\NIO-lib-ved\Kakshinskaya_Olga\&#1054;&#1088;&#1096;&#1072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plotArea>
      <c:layout/>
      <c:barChart>
        <c:barDir val="bar"/>
        <c:grouping val="clustered"/>
        <c:ser>
          <c:idx val="0"/>
          <c:order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8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Денежные премии коллективу</c:v>
                </c:pt>
                <c:pt idx="1">
                  <c:v>Почетные грамоты </c:v>
                </c:pt>
                <c:pt idx="2">
                  <c:v>Библиотеки-победители без деления на места </c:v>
                </c:pt>
                <c:pt idx="3">
                  <c:v>Дипломом III степени </c:v>
                </c:pt>
                <c:pt idx="4">
                  <c:v>Дипломом II степени </c:v>
                </c:pt>
                <c:pt idx="5">
                  <c:v>Дипломом I степени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31</c:v>
                </c:pt>
                <c:pt idx="1">
                  <c:v>43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</c:numCache>
            </c:numRef>
          </c:val>
        </c:ser>
        <c:axId val="76732288"/>
        <c:axId val="76898304"/>
      </c:barChart>
      <c:catAx>
        <c:axId val="7673228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898304"/>
        <c:crosses val="autoZero"/>
        <c:auto val="1"/>
        <c:lblAlgn val="ctr"/>
        <c:lblOffset val="100"/>
      </c:catAx>
      <c:valAx>
        <c:axId val="7689830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7322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2.0879090113951126E-2"/>
                  <c:y val="-8.801060482238561E-3"/>
                </c:manualLayout>
              </c:layout>
              <c:showVal val="1"/>
            </c:dLbl>
            <c:dLbl>
              <c:idx val="1"/>
              <c:layout>
                <c:manualLayout>
                  <c:x val="2.8693443234723792E-2"/>
                  <c:y val="-8.8008382893458113E-3"/>
                </c:manualLayout>
              </c:layout>
              <c:showVal val="1"/>
            </c:dLbl>
            <c:dLbl>
              <c:idx val="2"/>
              <c:layout>
                <c:manualLayout>
                  <c:x val="2.8388252750636913E-2"/>
                  <c:y val="-1.8509778931403285E-2"/>
                </c:manualLayout>
              </c:layout>
              <c:showVal val="1"/>
            </c:dLbl>
            <c:dLbl>
              <c:idx val="3"/>
              <c:layout>
                <c:manualLayout>
                  <c:x val="2.5610465572390606E-2"/>
                  <c:y val="-1.286607945528968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Лист1!$A$26:$A$29</c:f>
              <c:strCache>
                <c:ptCount val="4"/>
                <c:pt idx="0">
                  <c:v>«За поддержку и развитие чтения» </c:v>
                </c:pt>
                <c:pt idx="1">
                  <c:v>«За значительный вклад в воспитательную работу с подрастающим поколением» </c:v>
                </c:pt>
                <c:pt idx="2">
                  <c:v>«За новации в сфере библиотечного дела» </c:v>
                </c:pt>
                <c:pt idx="3">
                  <c:v>«За поисковую и исследовательскую работу» </c:v>
                </c:pt>
              </c:strCache>
            </c:strRef>
          </c:cat>
          <c:val>
            <c:numRef>
              <c:f>Лист1!$B$26:$B$29</c:f>
              <c:numCache>
                <c:formatCode>General</c:formatCode>
                <c:ptCount val="4"/>
                <c:pt idx="0">
                  <c:v>1</c:v>
                </c:pt>
                <c:pt idx="1">
                  <c:v>8</c:v>
                </c:pt>
                <c:pt idx="2">
                  <c:v>8</c:v>
                </c:pt>
                <c:pt idx="3">
                  <c:v>9</c:v>
                </c:pt>
              </c:numCache>
            </c:numRef>
          </c:val>
        </c:ser>
        <c:shape val="cylinder"/>
        <c:axId val="76918784"/>
        <c:axId val="76920320"/>
        <c:axId val="0"/>
      </c:bar3DChart>
      <c:catAx>
        <c:axId val="7691878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6920320"/>
        <c:crosses val="autoZero"/>
        <c:auto val="1"/>
        <c:lblAlgn val="ctr"/>
        <c:lblOffset val="100"/>
      </c:catAx>
      <c:valAx>
        <c:axId val="7692032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691878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0"/>
  <c:chart>
    <c:plotArea>
      <c:layout/>
      <c:lineChart>
        <c:grouping val="standard"/>
        <c:ser>
          <c:idx val="0"/>
          <c:order val="0"/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Лист1!$A$41:$A$65</c:f>
              <c:numCache>
                <c:formatCode>General</c:formatCode>
                <c:ptCount val="25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</c:numCache>
            </c:numRef>
          </c:cat>
          <c:val>
            <c:numRef>
              <c:f>Лист1!$B$41:$B$65</c:f>
              <c:numCache>
                <c:formatCode>General</c:formatCode>
                <c:ptCount val="25"/>
                <c:pt idx="0">
                  <c:v>1</c:v>
                </c:pt>
                <c:pt idx="1">
                  <c:v>7</c:v>
                </c:pt>
                <c:pt idx="2">
                  <c:v>7</c:v>
                </c:pt>
                <c:pt idx="3">
                  <c:v>11</c:v>
                </c:pt>
                <c:pt idx="4">
                  <c:v>8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4</c:v>
                </c:pt>
                <c:pt idx="9">
                  <c:v>6</c:v>
                </c:pt>
                <c:pt idx="10">
                  <c:v>11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2</c:v>
                </c:pt>
                <c:pt idx="19">
                  <c:v>1</c:v>
                </c:pt>
                <c:pt idx="20">
                  <c:v>3</c:v>
                </c:pt>
                <c:pt idx="21">
                  <c:v>4</c:v>
                </c:pt>
                <c:pt idx="22">
                  <c:v>4</c:v>
                </c:pt>
                <c:pt idx="23">
                  <c:v>6</c:v>
                </c:pt>
                <c:pt idx="24">
                  <c:v>3</c:v>
                </c:pt>
              </c:numCache>
            </c:numRef>
          </c:val>
        </c:ser>
        <c:marker val="1"/>
        <c:axId val="82097280"/>
        <c:axId val="82100608"/>
      </c:lineChart>
      <c:catAx>
        <c:axId val="820972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100608"/>
        <c:crosses val="autoZero"/>
        <c:auto val="1"/>
        <c:lblAlgn val="ctr"/>
        <c:lblOffset val="100"/>
      </c:catAx>
      <c:valAx>
        <c:axId val="821006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09728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96D-9E67-4CDD-908F-4DF847CDBB9A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DC42-AD68-44E3-9AD5-DE7EAA58C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96D-9E67-4CDD-908F-4DF847CDBB9A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DC42-AD68-44E3-9AD5-DE7EAA58C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96D-9E67-4CDD-908F-4DF847CDBB9A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DC42-AD68-44E3-9AD5-DE7EAA58C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96D-9E67-4CDD-908F-4DF847CDBB9A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DC42-AD68-44E3-9AD5-DE7EAA58C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96D-9E67-4CDD-908F-4DF847CDBB9A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DC42-AD68-44E3-9AD5-DE7EAA58C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96D-9E67-4CDD-908F-4DF847CDBB9A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DC42-AD68-44E3-9AD5-DE7EAA58C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96D-9E67-4CDD-908F-4DF847CDBB9A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DC42-AD68-44E3-9AD5-DE7EAA58C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96D-9E67-4CDD-908F-4DF847CDBB9A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DC42-AD68-44E3-9AD5-DE7EAA58C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96D-9E67-4CDD-908F-4DF847CDBB9A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DC42-AD68-44E3-9AD5-DE7EAA58C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96D-9E67-4CDD-908F-4DF847CDBB9A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DC42-AD68-44E3-9AD5-DE7EAA58C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96D-9E67-4CDD-908F-4DF847CDBB9A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DC42-AD68-44E3-9AD5-DE7EAA58C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8296D-9E67-4CDD-908F-4DF847CDBB9A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EDC42-AD68-44E3-9AD5-DE7EAA58C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10001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Библиотеки Витебской области – призёры конкурса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142976" y="1714488"/>
          <a:ext cx="7000924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Библиотеки Витебской области – победители конкурса по номинациям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142976" y="1571612"/>
          <a:ext cx="664373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Динамика награждений библиотек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Витебской области в конкурсе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42976" y="1857364"/>
          <a:ext cx="685804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Библиотеки </a:t>
            </a:r>
            <a:r>
              <a:rPr lang="ru-RU" sz="2800" b="1" dirty="0" err="1" smtClean="0">
                <a:solidFill>
                  <a:srgbClr val="C00000"/>
                </a:solidFill>
              </a:rPr>
              <a:t>Оршанского</a:t>
            </a:r>
            <a:r>
              <a:rPr lang="ru-RU" sz="2800" b="1" dirty="0" smtClean="0">
                <a:solidFill>
                  <a:srgbClr val="C00000"/>
                </a:solidFill>
              </a:rPr>
              <a:t> района –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призёры конкурса</a:t>
            </a: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1714490"/>
          <a:ext cx="7286676" cy="36433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7445"/>
                <a:gridCol w="4150339"/>
                <a:gridCol w="2428892"/>
              </a:tblGrid>
              <a:tr h="72866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№ </a:t>
                      </a:r>
                      <a:r>
                        <a:rPr lang="ru-RU" sz="20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п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/</a:t>
                      </a:r>
                      <a:r>
                        <a:rPr lang="ru-RU" sz="20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п</a:t>
                      </a:r>
                      <a:endParaRPr lang="ru-RU" sz="20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Название библиотеки</a:t>
                      </a:r>
                      <a:endParaRPr lang="ru-RU" sz="20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Год награждения</a:t>
                      </a:r>
                      <a:endParaRPr lang="ru-RU" sz="20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2866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Оршанская</a:t>
                      </a:r>
                      <a:r>
                        <a:rPr lang="ru-RU" sz="2000" dirty="0" smtClean="0"/>
                        <a:t> центральная районная библиотека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1993, 2002 гг.</a:t>
                      </a:r>
                      <a:endParaRPr lang="ru-RU" sz="2000" dirty="0"/>
                    </a:p>
                  </a:txBody>
                  <a:tcPr/>
                </a:tc>
              </a:tr>
              <a:tr h="72866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Оршанская</a:t>
                      </a:r>
                      <a:r>
                        <a:rPr lang="ru-RU" sz="2000" dirty="0" smtClean="0"/>
                        <a:t> центральная городская библиотека им. А.С. Пушкина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1995, 2012 гг.</a:t>
                      </a:r>
                      <a:endParaRPr lang="ru-RU" sz="2000" dirty="0"/>
                    </a:p>
                  </a:txBody>
                  <a:tcPr/>
                </a:tc>
              </a:tr>
              <a:tr h="72866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Детская библиотека № 8 им. Н.К. Крупской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2015 г.</a:t>
                      </a:r>
                      <a:endParaRPr lang="ru-RU" sz="2000" dirty="0"/>
                    </a:p>
                  </a:txBody>
                  <a:tcPr/>
                </a:tc>
              </a:tr>
              <a:tr h="72866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Андреевщинская</a:t>
                      </a:r>
                      <a:r>
                        <a:rPr lang="ru-RU" sz="2000" dirty="0" smtClean="0"/>
                        <a:t> сельская библиотека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1996, 2001 г.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83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Библиотеки Витебской области – призёры конкурса</vt:lpstr>
      <vt:lpstr>Библиотеки Витебской области – победители конкурса по номинациям</vt:lpstr>
      <vt:lpstr>Динамика награждений библиотек  Витебской области в конкурсе</vt:lpstr>
      <vt:lpstr>Библиотеки Оршанского района –  призёры конкурса</vt:lpstr>
    </vt:vector>
  </TitlesOfParts>
  <Company>nlb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</dc:creator>
  <cp:lastModifiedBy>adm</cp:lastModifiedBy>
  <cp:revision>24</cp:revision>
  <dcterms:created xsi:type="dcterms:W3CDTF">2019-02-20T12:06:18Z</dcterms:created>
  <dcterms:modified xsi:type="dcterms:W3CDTF">2019-02-22T09:57:52Z</dcterms:modified>
</cp:coreProperties>
</file>